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66" r:id="rId13"/>
    <p:sldId id="267" r:id="rId14"/>
    <p:sldId id="265" r:id="rId15"/>
    <p:sldId id="268" r:id="rId16"/>
  </p:sldIdLst>
  <p:sldSz cx="14630400" cy="8229600"/>
  <p:notesSz cx="8229600" cy="14630400"/>
  <p:embeddedFontLs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Wingdings 3" panose="05040102010807070707" pitchFamily="18" charset="2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55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86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63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9747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0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0769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16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01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48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991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502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83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298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132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878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201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755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910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36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186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15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037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3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60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778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49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31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212771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LeafCare</a:t>
            </a:r>
            <a:endParaRPr lang="en-US" sz="8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97060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Real-Time Plant Health Detection and Home-Remedy Assistance on Edge Devices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6145887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Anuska Palit</a:t>
            </a: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,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Department of Computer Science &amp; Information Technology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Lovely Professional University, Punjab, India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C5E045-BE9F-1E9F-5572-602A51FE70A4}"/>
              </a:ext>
            </a:extLst>
          </p:cNvPr>
          <p:cNvSpPr/>
          <p:nvPr/>
        </p:nvSpPr>
        <p:spPr>
          <a:xfrm>
            <a:off x="12823901" y="7817005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11D17-F51C-1DDF-53EE-4D6BF0A2A44C}"/>
              </a:ext>
            </a:extLst>
          </p:cNvPr>
          <p:cNvSpPr txBox="1"/>
          <p:nvPr/>
        </p:nvSpPr>
        <p:spPr>
          <a:xfrm>
            <a:off x="13302509" y="776124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00B92-AED8-FA6E-5318-40427CC92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348363"/>
            <a:ext cx="3858163" cy="7468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2B787-E146-8024-FFAD-1DE91BA9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" t="4472" r="1198" b="13713"/>
          <a:stretch>
            <a:fillRect/>
          </a:stretch>
        </p:blipFill>
        <p:spPr>
          <a:xfrm>
            <a:off x="559184" y="334537"/>
            <a:ext cx="13848192" cy="6473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6A00C-E8A0-84E8-BB04-E6ED2B03BE57}"/>
              </a:ext>
            </a:extLst>
          </p:cNvPr>
          <p:cNvSpPr txBox="1"/>
          <p:nvPr/>
        </p:nvSpPr>
        <p:spPr>
          <a:xfrm>
            <a:off x="4538547" y="6906161"/>
            <a:ext cx="6478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Trends in Computing and Smart Mobility Conference. (Rcsm2025)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12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E36272-4244-70D0-2302-906A7C1F407C}"/>
              </a:ext>
            </a:extLst>
          </p:cNvPr>
          <p:cNvSpPr txBox="1"/>
          <p:nvPr/>
        </p:nvSpPr>
        <p:spPr>
          <a:xfrm>
            <a:off x="4307159" y="6706787"/>
            <a:ext cx="732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Congress on Smart Computing Technologies(CSCT 2025)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FB29-4BD2-7E0B-E4E8-0F1BA459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0" t="11246" r="915" b="24661"/>
          <a:stretch>
            <a:fillRect/>
          </a:stretch>
        </p:blipFill>
        <p:spPr>
          <a:xfrm>
            <a:off x="89210" y="925550"/>
            <a:ext cx="14407375" cy="52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85121A-D854-CB90-2363-2F13134828F9}"/>
              </a:ext>
            </a:extLst>
          </p:cNvPr>
          <p:cNvSpPr/>
          <p:nvPr/>
        </p:nvSpPr>
        <p:spPr>
          <a:xfrm>
            <a:off x="12901960" y="7760494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7FA42-1977-AE96-2CB3-477EE2AA4BD7}"/>
              </a:ext>
            </a:extLst>
          </p:cNvPr>
          <p:cNvSpPr txBox="1"/>
          <p:nvPr/>
        </p:nvSpPr>
        <p:spPr>
          <a:xfrm>
            <a:off x="1159728" y="2219092"/>
            <a:ext cx="37133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how AI brings real-time plant health detection and personalized home care guidance to your fingertips..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58B08-FAA9-D00D-23B4-A9B0346B23BD}"/>
              </a:ext>
            </a:extLst>
          </p:cNvPr>
          <p:cNvSpPr txBox="1"/>
          <p:nvPr/>
        </p:nvSpPr>
        <p:spPr>
          <a:xfrm>
            <a:off x="13395403" y="7733771"/>
            <a:ext cx="103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Page11</a:t>
            </a:r>
            <a:endParaRPr lang="en-US" dirty="0"/>
          </a:p>
        </p:txBody>
      </p:sp>
      <p:pic>
        <p:nvPicPr>
          <p:cNvPr id="7" name="Screen Recording 2025-11-06 192801">
            <a:hlinkClick r:id="" action="ppaction://media"/>
            <a:extLst>
              <a:ext uri="{FF2B5EF4-FFF2-40B4-BE49-F238E27FC236}">
                <a16:creationId xmlns:a16="http://schemas.microsoft.com/office/drawing/2014/main" id="{44311EA5-75F2-2573-F041-5431BF637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9547" y="304161"/>
            <a:ext cx="4508306" cy="7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8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9EC77D-0DB4-5BE1-A7C3-22BAF0674EB9}"/>
              </a:ext>
            </a:extLst>
          </p:cNvPr>
          <p:cNvSpPr/>
          <p:nvPr/>
        </p:nvSpPr>
        <p:spPr>
          <a:xfrm>
            <a:off x="12868505" y="7817005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ing 2025-11-06 185735">
            <a:hlinkClick r:id="" action="ppaction://media"/>
            <a:extLst>
              <a:ext uri="{FF2B5EF4-FFF2-40B4-BE49-F238E27FC236}">
                <a16:creationId xmlns:a16="http://schemas.microsoft.com/office/drawing/2014/main" id="{8C36517C-27A2-8B65-243E-359CECEC02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878" y="729090"/>
            <a:ext cx="12484720" cy="6994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2F750-ED86-F139-EA54-B5B743D0A96C}"/>
              </a:ext>
            </a:extLst>
          </p:cNvPr>
          <p:cNvSpPr txBox="1"/>
          <p:nvPr/>
        </p:nvSpPr>
        <p:spPr>
          <a:xfrm>
            <a:off x="13336858" y="7782209"/>
            <a:ext cx="1067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90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0189" y="440055"/>
            <a:ext cx="6129218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2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Conclusion &amp; Future Directions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0189" y="1260277"/>
            <a:ext cx="13510022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Key Achievements:</a:t>
            </a: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LeafCare delivers an end-to-end intelligent system combining deep learning, few-shot adaptation, and NLP assistance—optimized for privacy-preserving edge deployment.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60189" y="1952268"/>
            <a:ext cx="13510022" cy="967740"/>
          </a:xfrm>
          <a:prstGeom prst="roundRect">
            <a:avLst>
              <a:gd name="adj" fmla="val 694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3049" y="1975128"/>
            <a:ext cx="640199" cy="922020"/>
          </a:xfrm>
          <a:prstGeom prst="roundRect">
            <a:avLst>
              <a:gd name="adj" fmla="val 6216"/>
            </a:avLst>
          </a:prstGeom>
          <a:solidFill>
            <a:srgbClr val="D2DDF9"/>
          </a:solidFill>
          <a:ln/>
        </p:spPr>
      </p:sp>
      <p:sp>
        <p:nvSpPr>
          <p:cNvPr id="6" name="Text 4"/>
          <p:cNvSpPr/>
          <p:nvPr/>
        </p:nvSpPr>
        <p:spPr>
          <a:xfrm>
            <a:off x="779264" y="2286119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383268" y="2135148"/>
            <a:ext cx="2000726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Current Impact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83268" y="2481143"/>
            <a:ext cx="125040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Democratized AI diagnostics for home gardeners with 96.2% accuracy and real-time mobile inference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60189" y="3080028"/>
            <a:ext cx="13510022" cy="967740"/>
          </a:xfrm>
          <a:prstGeom prst="roundRect">
            <a:avLst>
              <a:gd name="adj" fmla="val 694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83049" y="3102888"/>
            <a:ext cx="640199" cy="922020"/>
          </a:xfrm>
          <a:prstGeom prst="roundRect">
            <a:avLst>
              <a:gd name="adj" fmla="val 6216"/>
            </a:avLst>
          </a:prstGeom>
          <a:solidFill>
            <a:srgbClr val="D2DDF9"/>
          </a:solidFill>
          <a:ln/>
        </p:spPr>
      </p:sp>
      <p:sp>
        <p:nvSpPr>
          <p:cNvPr id="11" name="Text 9"/>
          <p:cNvSpPr/>
          <p:nvPr/>
        </p:nvSpPr>
        <p:spPr>
          <a:xfrm>
            <a:off x="779264" y="3413879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383268" y="3262908"/>
            <a:ext cx="2000726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Federated Learning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383268" y="3608903"/>
            <a:ext cx="125040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Multi-device personalization while preserving user privacy through on-device model updates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60189" y="4207788"/>
            <a:ext cx="13510022" cy="967740"/>
          </a:xfrm>
          <a:prstGeom prst="roundRect">
            <a:avLst>
              <a:gd name="adj" fmla="val 694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83049" y="4230648"/>
            <a:ext cx="640199" cy="922020"/>
          </a:xfrm>
          <a:prstGeom prst="roundRect">
            <a:avLst>
              <a:gd name="adj" fmla="val 6216"/>
            </a:avLst>
          </a:prstGeom>
          <a:solidFill>
            <a:srgbClr val="D2DDF9"/>
          </a:solidFill>
          <a:ln/>
        </p:spPr>
      </p:sp>
      <p:sp>
        <p:nvSpPr>
          <p:cNvPr id="16" name="Text 14"/>
          <p:cNvSpPr/>
          <p:nvPr/>
        </p:nvSpPr>
        <p:spPr>
          <a:xfrm>
            <a:off x="779264" y="4541639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383268" y="4390668"/>
            <a:ext cx="237577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Multi-Modal Integration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383268" y="4736663"/>
            <a:ext cx="125040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Incorporate sensor data (humidity, temperature, soil moisture) for holistic plant health assessment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0189" y="5335548"/>
            <a:ext cx="13510022" cy="967740"/>
          </a:xfrm>
          <a:prstGeom prst="roundRect">
            <a:avLst>
              <a:gd name="adj" fmla="val 694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83049" y="5358408"/>
            <a:ext cx="640199" cy="922020"/>
          </a:xfrm>
          <a:prstGeom prst="roundRect">
            <a:avLst>
              <a:gd name="adj" fmla="val 6216"/>
            </a:avLst>
          </a:prstGeom>
          <a:solidFill>
            <a:srgbClr val="D2DDF9"/>
          </a:solidFill>
          <a:ln/>
        </p:spPr>
      </p:sp>
      <p:sp>
        <p:nvSpPr>
          <p:cNvPr id="21" name="Text 19"/>
          <p:cNvSpPr/>
          <p:nvPr/>
        </p:nvSpPr>
        <p:spPr>
          <a:xfrm>
            <a:off x="779264" y="5669399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383268" y="5518428"/>
            <a:ext cx="2903577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Explainable AI Enhancement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383268" y="5864423"/>
            <a:ext cx="125040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Advanced XAI techniques for deeper interpretability and user trust building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60189" y="6463308"/>
            <a:ext cx="13510022" cy="967740"/>
          </a:xfrm>
          <a:prstGeom prst="roundRect">
            <a:avLst>
              <a:gd name="adj" fmla="val 694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583049" y="6486168"/>
            <a:ext cx="640199" cy="922020"/>
          </a:xfrm>
          <a:prstGeom prst="roundRect">
            <a:avLst>
              <a:gd name="adj" fmla="val 6216"/>
            </a:avLst>
          </a:prstGeom>
          <a:solidFill>
            <a:srgbClr val="D2DDF9"/>
          </a:solidFill>
          <a:ln/>
        </p:spPr>
      </p:sp>
      <p:sp>
        <p:nvSpPr>
          <p:cNvPr id="26" name="Text 24"/>
          <p:cNvSpPr/>
          <p:nvPr/>
        </p:nvSpPr>
        <p:spPr>
          <a:xfrm>
            <a:off x="779264" y="6797159"/>
            <a:ext cx="24003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383268" y="6646188"/>
            <a:ext cx="281082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Urban Gardening Expansion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383268" y="6992183"/>
            <a:ext cx="125040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Support sustainable urban agriculture initiatives aligned with SDG 12 &amp; 15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560189" y="7611070"/>
            <a:ext cx="13510022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6834EB5-7087-5DAA-5DBD-CB796E5EFB2A}"/>
              </a:ext>
            </a:extLst>
          </p:cNvPr>
          <p:cNvSpPr/>
          <p:nvPr/>
        </p:nvSpPr>
        <p:spPr>
          <a:xfrm>
            <a:off x="12835052" y="7817005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B8D871-ABE0-6D6A-66F9-CB96DA6B322B}"/>
              </a:ext>
            </a:extLst>
          </p:cNvPr>
          <p:cNvSpPr txBox="1"/>
          <p:nvPr/>
        </p:nvSpPr>
        <p:spPr>
          <a:xfrm>
            <a:off x="13292135" y="7771253"/>
            <a:ext cx="1190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Page10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4C5F-52DD-66F0-1848-E82AF9A1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13A43-230B-AB4F-50FB-14AAF146E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Anuska Palit</a:t>
            </a:r>
          </a:p>
          <a:p>
            <a:r>
              <a:rPr lang="en-US" dirty="0"/>
              <a:t>12206089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51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B063D44-0F91-9355-7C22-3DC1F5B2AA53}"/>
              </a:ext>
            </a:extLst>
          </p:cNvPr>
          <p:cNvSpPr/>
          <p:nvPr/>
        </p:nvSpPr>
        <p:spPr>
          <a:xfrm>
            <a:off x="12835052" y="7817005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793790" y="1528643"/>
            <a:ext cx="9119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The Problem: Plant Care Barriers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910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Home gardening has surged, yet accessible AI plant diagnostics remain limited. Existing solutions demand large datasets, lack interpretability, and are built for agricultural scale—not everyday home gardeners.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B54DA"/>
          </a:solidFill>
          <a:ln w="7620">
            <a:solidFill>
              <a:srgbClr val="346DF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Data Intensive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8224" y="439685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Require extensive labeled datasets for training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DF8"/>
          </a:solidFill>
          <a:ln w="7620">
            <a:solidFill>
              <a:srgbClr val="B8C3D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Agricultural Focus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51396" y="439685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Designed for large-scale farming, not home gardens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40133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1B54DA"/>
          </a:solidFill>
          <a:ln w="7620">
            <a:solidFill>
              <a:srgbClr val="346DF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3906441"/>
            <a:ext cx="3039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Limited Transparency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74568" y="43968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Black-box models without explainability or real-time capability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597515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Mission:</a:t>
            </a: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Democratize AI-powered plant diagnostics through interpretable, edge-optimized technology accessible to everyday users.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98C97-62C4-E116-99C5-298D933DF8FE}"/>
              </a:ext>
            </a:extLst>
          </p:cNvPr>
          <p:cNvSpPr txBox="1"/>
          <p:nvPr/>
        </p:nvSpPr>
        <p:spPr>
          <a:xfrm>
            <a:off x="13302509" y="776124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10241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Research Objectives &amp; Contributions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109079"/>
            <a:ext cx="4661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Deep Learning Disease Detection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Develop CNN model with attention visualization for plant disease classification and health scoring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109079"/>
            <a:ext cx="3154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Few-Shot Adaptability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Enable rapid learning from minimal examples for unseen diseases through prototypical networks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29303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NLP-Driven Assistant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Integrate conversational AI for context-aware home remedies and personalized care advice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5226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Privacy-Preserving Edge Deployment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Optimize for on-device inference using TensorFlow Lite quantization and model compression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1CE625-E89D-A539-7A02-924902A8F47F}"/>
              </a:ext>
            </a:extLst>
          </p:cNvPr>
          <p:cNvSpPr/>
          <p:nvPr/>
        </p:nvSpPr>
        <p:spPr>
          <a:xfrm>
            <a:off x="12823901" y="7817005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6A234E-4672-4F7A-0A3B-2F24028F8C7E}"/>
              </a:ext>
            </a:extLst>
          </p:cNvPr>
          <p:cNvSpPr txBox="1"/>
          <p:nvPr/>
        </p:nvSpPr>
        <p:spPr>
          <a:xfrm>
            <a:off x="13283891" y="7782209"/>
            <a:ext cx="878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Page3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7627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System Architecture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Alexandria Light" pitchFamily="34" charset="-122"/>
                <a:cs typeface="Times New Roman" panose="02020603050405020304" pitchFamily="18" charset="0"/>
              </a:rPr>
              <a:t>01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Image Capture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Real-time leaf photography via mobile device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Alexandria Light" pitchFamily="34" charset="-122"/>
                <a:cs typeface="Times New Roman" panose="02020603050405020304" pitchFamily="18" charset="0"/>
              </a:rPr>
              <a:t>02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33242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CNN Feature Extraction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MobileNetV2 backbone processes visual features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Alexandria Light" pitchFamily="34" charset="-122"/>
                <a:cs typeface="Times New Roman" panose="02020603050405020304" pitchFamily="18" charset="0"/>
              </a:rPr>
              <a:t>03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Symptom Attention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Spatial and channel-wise weighting highlights disease regions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Alexandria Light" pitchFamily="34" charset="-122"/>
                <a:cs typeface="Times New Roman" panose="02020603050405020304" pitchFamily="18" charset="0"/>
              </a:rPr>
              <a:t>04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Multi-Task Output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Classification, health regression, attention maps simultaneously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Alexandria Light" pitchFamily="34" charset="-122"/>
                <a:cs typeface="Times New Roman" panose="02020603050405020304" pitchFamily="18" charset="0"/>
              </a:rPr>
              <a:t>05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Remedy Mapping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NLP-powered conversational assistant provides personalized care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8C2BE7-9934-12A9-1774-C0ABC1046B0A}"/>
              </a:ext>
            </a:extLst>
          </p:cNvPr>
          <p:cNvSpPr/>
          <p:nvPr/>
        </p:nvSpPr>
        <p:spPr>
          <a:xfrm>
            <a:off x="12823901" y="7817005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B9FD59-ABD0-918A-7DD5-4AD5E0766BAF}"/>
              </a:ext>
            </a:extLst>
          </p:cNvPr>
          <p:cNvSpPr txBox="1"/>
          <p:nvPr/>
        </p:nvSpPr>
        <p:spPr>
          <a:xfrm>
            <a:off x="13271344" y="7775963"/>
            <a:ext cx="811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9318"/>
            <a:ext cx="7805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Deep Learning Architecture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717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Backbone:</a:t>
            </a: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MobileNetV2 (lightweight, efficient for mobile deployment)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16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Core Components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797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Feature Extraction:</a:t>
            </a: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MobileNetV2 backbone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2399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Attention Module:</a:t>
            </a: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Spatial + channel-wise weighting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6821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Prototypical Head:</a:t>
            </a: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Few-shot embedding vectors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1243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Multi-task Decoder:</a:t>
            </a: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Disease classification, health regression, attention maps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3100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Output Tensors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3797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Classification logits (disease type)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42399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Health regression (0–100 score)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46821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Attention heatmap (disease localization)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512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Prototypical embedding (few-shot capability)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618458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Attention Formula:</a:t>
            </a: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A = softmax(W₁F + W₂F_c)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673000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Total Loss:</a:t>
            </a:r>
            <a:r>
              <a:rPr lang="en-US" sz="24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L_total = L_class + λ₁L_health + λ₂L_attention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BD7034-FFA6-6B30-DFBB-B3B8F658FDA0}"/>
              </a:ext>
            </a:extLst>
          </p:cNvPr>
          <p:cNvSpPr/>
          <p:nvPr/>
        </p:nvSpPr>
        <p:spPr>
          <a:xfrm>
            <a:off x="12823901" y="7817005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7C271-8AE8-CC49-66D3-8943052ACD20}"/>
              </a:ext>
            </a:extLst>
          </p:cNvPr>
          <p:cNvSpPr txBox="1"/>
          <p:nvPr/>
        </p:nvSpPr>
        <p:spPr>
          <a:xfrm>
            <a:off x="13339646" y="7782209"/>
            <a:ext cx="1056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918" y="512445"/>
            <a:ext cx="7845266" cy="1159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Training Pipeline: Four-Phase Approach</a:t>
            </a:r>
            <a:endParaRPr lang="en-US" sz="3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46918" y="1950363"/>
            <a:ext cx="185499" cy="1113234"/>
          </a:xfrm>
          <a:prstGeom prst="roundRect">
            <a:avLst>
              <a:gd name="adj" fmla="val 4201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7917" y="2135862"/>
            <a:ext cx="409944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Phase 1: Self-Supervised Pretraining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7917" y="2537103"/>
            <a:ext cx="747426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BYOL(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 Your Own Latent (BYOL)</a:t>
            </a:r>
            <a:r>
              <a:rPr lang="en-US" sz="14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) framework learns robust visual representations without labels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425167" y="3249097"/>
            <a:ext cx="185499" cy="1365647"/>
          </a:xfrm>
          <a:prstGeom prst="roundRect">
            <a:avLst>
              <a:gd name="adj" fmla="val 4201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796166" y="3434596"/>
            <a:ext cx="4948357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Phase 2: Supervised Multi-Task Fine-tuning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796166" y="3835837"/>
            <a:ext cx="7196018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Joint learning of disease classification, health regression, and attention mechanism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03535" y="4800243"/>
            <a:ext cx="185499" cy="1365647"/>
          </a:xfrm>
          <a:prstGeom prst="roundRect">
            <a:avLst>
              <a:gd name="adj" fmla="val 4201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74534" y="4985742"/>
            <a:ext cx="344531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Phase 3: Few-Shot Integration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74534" y="5386983"/>
            <a:ext cx="691765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Prototypical network enables rapid adaptation to unseen diseases with minimal examples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981903" y="6351389"/>
            <a:ext cx="185499" cy="1365647"/>
          </a:xfrm>
          <a:prstGeom prst="roundRect">
            <a:avLst>
              <a:gd name="adj" fmla="val 4201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352902" y="6536888"/>
            <a:ext cx="338994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Phase 4: Mobile Optimization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352902" y="6938129"/>
            <a:ext cx="6639282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TensorFlow Lite quantization and pruning for efficient edge device deployment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B5F822-851E-F9E3-3CE3-74B3C2BED38F}"/>
              </a:ext>
            </a:extLst>
          </p:cNvPr>
          <p:cNvSpPr/>
          <p:nvPr/>
        </p:nvSpPr>
        <p:spPr>
          <a:xfrm>
            <a:off x="12835052" y="7817005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E4740D-C15D-554F-2836-E115A24AD654}"/>
              </a:ext>
            </a:extLst>
          </p:cNvPr>
          <p:cNvSpPr txBox="1"/>
          <p:nvPr/>
        </p:nvSpPr>
        <p:spPr>
          <a:xfrm>
            <a:off x="13339647" y="7782209"/>
            <a:ext cx="933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340" y="488990"/>
            <a:ext cx="5348645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Dataset &amp; Preprocessing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2340" y="1400175"/>
            <a:ext cx="1338572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Data Sources:</a:t>
            </a: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PlantVillage, Kaggle Plant Disease dataset, and home-collected images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22340" y="1884521"/>
            <a:ext cx="400050" cy="40005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200150" y="1945600"/>
            <a:ext cx="251876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Preprocessing Pipeline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200150" y="2330053"/>
            <a:ext cx="3735943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Resize → Normalize → Denoise → HSV segmentation with data augmentation (rotation, flipping, Gaussian noise)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158264" y="1884521"/>
            <a:ext cx="400050" cy="40005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736074" y="1945600"/>
            <a:ext cx="2893219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Attention Map Generation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736074" y="2330053"/>
            <a:ext cx="3735943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Symptom-level annotations created for interpretability and supervised attention learning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94188" y="1884521"/>
            <a:ext cx="400050" cy="40005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71998" y="1945600"/>
            <a:ext cx="2837140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Train-Validation-Test Split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71998" y="2330053"/>
            <a:ext cx="3736062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70% training, 15% validation, 15% testing across all disease categories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CB0BBE-AA61-5247-FE0C-4E3465B0EFF7}"/>
              </a:ext>
            </a:extLst>
          </p:cNvPr>
          <p:cNvSpPr/>
          <p:nvPr/>
        </p:nvSpPr>
        <p:spPr>
          <a:xfrm>
            <a:off x="12823901" y="7817005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EE8FA-22AE-1C35-F0AE-54FC80740AAE}"/>
              </a:ext>
            </a:extLst>
          </p:cNvPr>
          <p:cNvSpPr txBox="1"/>
          <p:nvPr/>
        </p:nvSpPr>
        <p:spPr>
          <a:xfrm>
            <a:off x="13331351" y="7799607"/>
            <a:ext cx="811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Page7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B6EC82-2359-1083-E93F-AF79FA9F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31" y="3503000"/>
            <a:ext cx="2453450" cy="43616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C3548C-4618-925C-6A02-8B981486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416" y="3455317"/>
            <a:ext cx="2453450" cy="4361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503497-7FE5-A35F-7EE1-C2770B1C1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1814" y="3420521"/>
            <a:ext cx="2536429" cy="43616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2AED01-19AE-B003-D735-A1962F4AA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121" y="3503000"/>
            <a:ext cx="2588755" cy="4361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458" y="337423"/>
            <a:ext cx="3164681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Performance Results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9458" y="966311"/>
            <a:ext cx="1377148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LeafCare achieves state-of-the-art performance 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29458" y="1361956"/>
            <a:ext cx="4488180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96.2%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95544" y="1920121"/>
            <a:ext cx="2356009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Disease Classification Accuracy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9458" y="2185392"/>
            <a:ext cx="448818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Symptom-Attention CNN model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070991" y="1361956"/>
            <a:ext cx="4488299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0.82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548199" y="1920121"/>
            <a:ext cx="1533763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IoU 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070991" y="2185392"/>
            <a:ext cx="4488299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Disease localization precision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12643" y="1361956"/>
            <a:ext cx="4488180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89%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208901" y="1920121"/>
            <a:ext cx="1533763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Few-Shot Accuracy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712643" y="2185392"/>
            <a:ext cx="448818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Detection with minimal examples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73" y="2621099"/>
            <a:ext cx="9278541" cy="519590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5AE0A9-0A0E-6581-3C3F-DD2D533FD41F}"/>
              </a:ext>
            </a:extLst>
          </p:cNvPr>
          <p:cNvSpPr/>
          <p:nvPr/>
        </p:nvSpPr>
        <p:spPr>
          <a:xfrm>
            <a:off x="12823901" y="7817005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249C0-3BD3-6F27-B356-99389E56E955}"/>
              </a:ext>
            </a:extLst>
          </p:cNvPr>
          <p:cNvSpPr txBox="1"/>
          <p:nvPr/>
        </p:nvSpPr>
        <p:spPr>
          <a:xfrm>
            <a:off x="13293647" y="7775963"/>
            <a:ext cx="766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Page8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5347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Conversational Assistant Integration</a:t>
            </a:r>
            <a:endParaRPr lang="en-US" sz="4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66498" y="2340293"/>
            <a:ext cx="75838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Context-aware NLP system provides personalized plant care guidance based on detected disease and environmental context.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66498" y="352710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NLP Technology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66498" y="4098250"/>
            <a:ext cx="351996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Model:</a:t>
            </a: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SentenceTransformer (all-MiniLM-L6-v2)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66498" y="5246013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Matching:</a:t>
            </a: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Cosine similarity for FAQ retrieval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66498" y="6037183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Context:</a:t>
            </a: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Disease diagnosis + plant species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66498" y="6828353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Scope:</a:t>
            </a: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Care routines, remedies, prevention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37959" y="3527108"/>
            <a:ext cx="2944178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Example Interactions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7959" y="4098250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37959" y="4889421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37959" y="5680591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37959" y="6471761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1C90B8-6D48-6948-DFCA-571BA15CF8DE}"/>
              </a:ext>
            </a:extLst>
          </p:cNvPr>
          <p:cNvSpPr/>
          <p:nvPr/>
        </p:nvSpPr>
        <p:spPr>
          <a:xfrm>
            <a:off x="12823901" y="7817005"/>
            <a:ext cx="1706138" cy="334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107488-12E1-D633-442F-69585EE0D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" y="178810"/>
            <a:ext cx="3772426" cy="76972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C1582D-4120-6593-D065-D767555B73A3}"/>
              </a:ext>
            </a:extLst>
          </p:cNvPr>
          <p:cNvSpPr txBox="1"/>
          <p:nvPr/>
        </p:nvSpPr>
        <p:spPr>
          <a:xfrm>
            <a:off x="13282137" y="7782209"/>
            <a:ext cx="89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Page9</a:t>
            </a:r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F82339B-7006-8E3D-A132-1FE229D81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7879" y="3911360"/>
            <a:ext cx="415862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often should I water my tomatoes?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best fertilizer for indoor succulents?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are my rose leaves turning yellow?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can I prevent fungal diseases on my plants?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causes white powdery spots on my leaves?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>
        <p159:morph option="byObject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159</TotalTime>
  <Words>773</Words>
  <Application>Microsoft Office PowerPoint</Application>
  <PresentationFormat>Custom</PresentationFormat>
  <Paragraphs>143</Paragraphs>
  <Slides>15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Wingdings 3</vt:lpstr>
      <vt:lpstr>Trebuchet MS</vt:lpstr>
      <vt:lpstr>Times New Roman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Anuska Palit</cp:lastModifiedBy>
  <cp:revision>12</cp:revision>
  <dcterms:created xsi:type="dcterms:W3CDTF">2025-11-06T13:06:36Z</dcterms:created>
  <dcterms:modified xsi:type="dcterms:W3CDTF">2025-11-12T04:35:18Z</dcterms:modified>
</cp:coreProperties>
</file>